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4"/>
  </p:notesMasterIdLst>
  <p:sldIdLst>
    <p:sldId id="315" r:id="rId2"/>
    <p:sldId id="316" r:id="rId3"/>
    <p:sldId id="371" r:id="rId4"/>
    <p:sldId id="372" r:id="rId5"/>
    <p:sldId id="373" r:id="rId6"/>
    <p:sldId id="374" r:id="rId7"/>
    <p:sldId id="436" r:id="rId8"/>
    <p:sldId id="375" r:id="rId9"/>
    <p:sldId id="377" r:id="rId10"/>
    <p:sldId id="378" r:id="rId11"/>
    <p:sldId id="426" r:id="rId12"/>
    <p:sldId id="380" r:id="rId13"/>
    <p:sldId id="383" r:id="rId14"/>
    <p:sldId id="385" r:id="rId15"/>
    <p:sldId id="387" r:id="rId16"/>
    <p:sldId id="437" r:id="rId17"/>
    <p:sldId id="428" r:id="rId18"/>
    <p:sldId id="438" r:id="rId19"/>
    <p:sldId id="427" r:id="rId20"/>
    <p:sldId id="439" r:id="rId21"/>
    <p:sldId id="389" r:id="rId22"/>
    <p:sldId id="390" r:id="rId23"/>
    <p:sldId id="440" r:id="rId24"/>
    <p:sldId id="391" r:id="rId25"/>
    <p:sldId id="392" r:id="rId26"/>
    <p:sldId id="441" r:id="rId27"/>
    <p:sldId id="393" r:id="rId28"/>
    <p:sldId id="394" r:id="rId29"/>
    <p:sldId id="399" r:id="rId30"/>
    <p:sldId id="400" r:id="rId31"/>
    <p:sldId id="404" r:id="rId32"/>
    <p:sldId id="442"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2A6B55-59FD-45A8-8362-A404E404D290}" type="datetimeFigureOut">
              <a:rPr lang="ar-IQ" smtClean="0"/>
              <a:t>03/05/1447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73C261-2459-4FF0-B216-0D25EC07570F}" type="slidenum">
              <a:rPr lang="ar-IQ" smtClean="0"/>
              <a:t>‹#›</a:t>
            </a:fld>
            <a:endParaRPr lang="ar-IQ"/>
          </a:p>
        </p:txBody>
      </p:sp>
    </p:spTree>
    <p:extLst>
      <p:ext uri="{BB962C8B-B14F-4D97-AF65-F5344CB8AC3E}">
        <p14:creationId xmlns:p14="http://schemas.microsoft.com/office/powerpoint/2010/main" val="31277719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9932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3324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40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525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24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30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77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434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Date Placeholder 1"/>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4393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1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03/05/1447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8584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D8C5551-7741-4CC0-9B0C-56E470E812F8}" type="datetimeFigureOut">
              <a:rPr lang="ar-IQ" smtClean="0">
                <a:solidFill>
                  <a:prstClr val="black">
                    <a:tint val="75000"/>
                  </a:prstClr>
                </a:solidFill>
              </a:rPr>
              <a:pPr/>
              <a:t>03/05/1447</a:t>
            </a:fld>
            <a:endParaRPr lang="ar-IQ">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C550AA7-0AE5-43C6-9BA5-80738328C25E}" type="slidenum">
              <a:rPr lang="ar-IQ" smtClean="0">
                <a:solidFill>
                  <a:prstClr val="black">
                    <a:tint val="75000"/>
                  </a:prstClr>
                </a:solidFill>
              </a:rPr>
              <a:pPr/>
              <a:t>‹#›</a:t>
            </a:fld>
            <a:endParaRPr lang="ar-IQ">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64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8600"/>
            <a:ext cx="8229600" cy="1252728"/>
          </a:xfrm>
        </p:spPr>
        <p:txBody>
          <a:bodyPr>
            <a:noAutofit/>
          </a:bodyPr>
          <a:lstStyle/>
          <a:p>
            <a:pPr rtl="1"/>
            <a:r>
              <a:rPr lang="ar-IQ" sz="4800" cap="all" dirty="0">
                <a:solidFill>
                  <a:schemeClr val="tx1"/>
                </a:solidFill>
                <a:latin typeface="Arabic Typesetting" pitchFamily="66" charset="-78"/>
                <a:cs typeface="+mn-cs"/>
              </a:rPr>
              <a:t>علم البيئة والتلوث</a:t>
            </a:r>
            <a:br>
              <a:rPr lang="ar-IQ" sz="4800" cap="all" dirty="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المرحلة الثالثة </a:t>
            </a:r>
            <a:br>
              <a:rPr lang="ar-IQ" sz="4800" cap="all" dirty="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المحاضرة السابعة</a:t>
            </a:r>
            <a:br>
              <a:rPr lang="ar-IQ" sz="4800" cap="all" dirty="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أ.</a:t>
            </a:r>
            <a:r>
              <a:rPr lang="ar-IQ" sz="4000" cap="all" spc="400">
                <a:solidFill>
                  <a:srgbClr val="000000"/>
                </a:solidFill>
                <a:latin typeface="Franklin Gothic Book"/>
                <a:ea typeface="Calibri"/>
                <a:cs typeface="Simplified Arabic"/>
              </a:rPr>
              <a:t>م.د </a:t>
            </a:r>
            <a:r>
              <a:rPr lang="ar-IQ" sz="4000" cap="all" spc="400" dirty="0">
                <a:solidFill>
                  <a:srgbClr val="000000"/>
                </a:solidFill>
                <a:latin typeface="Franklin Gothic Book"/>
                <a:ea typeface="Calibri"/>
                <a:cs typeface="Simplified Arabic"/>
              </a:rPr>
              <a:t>سجاد عبد الغني عبدالله</a:t>
            </a:r>
            <a:br>
              <a:rPr lang="ar-IQ" sz="4000" cap="all" dirty="0">
                <a:solidFill>
                  <a:schemeClr val="tx1"/>
                </a:solidFill>
                <a:latin typeface="Franklin Gothic Medium"/>
                <a:cs typeface="Tahoma"/>
              </a:rPr>
            </a:br>
            <a:r>
              <a:rPr lang="ar-IQ" sz="4000" cap="all" dirty="0">
                <a:solidFill>
                  <a:schemeClr val="tx1"/>
                </a:solidFill>
                <a:latin typeface="Franklin Gothic Medium"/>
                <a:cs typeface="Tahoma"/>
              </a:rPr>
              <a:t> </a:t>
            </a:r>
            <a:br>
              <a:rPr lang="ar-IQ" sz="4000" cap="all" dirty="0">
                <a:solidFill>
                  <a:schemeClr val="tx1"/>
                </a:solidFill>
                <a:latin typeface="Franklin Gothic Medium"/>
                <a:cs typeface="Tahoma"/>
              </a:rPr>
            </a:br>
            <a:endParaRPr lang="en-US" sz="4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146300" cy="191452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9446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132856"/>
            <a:ext cx="208823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497950"/>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252728"/>
          </a:xfrm>
        </p:spPr>
        <p:txBody>
          <a:bodyPr>
            <a:normAutofit fontScale="90000"/>
          </a:bodyPr>
          <a:lstStyle/>
          <a:p>
            <a:pPr algn="just" rtl="1"/>
            <a:r>
              <a:rPr lang="ar-IQ" sz="4000" dirty="0">
                <a:solidFill>
                  <a:schemeClr val="tx1"/>
                </a:solidFill>
              </a:rPr>
              <a:t>ويختلف تركيب المرحلة باختلاف مواقع السلاسل الغذائية فقد تكون الهائمات النباتية في المحيطات أو تتكون من الهائمات النباتية والنباتات الراقية في البرك والمستنقعات والأهوار أو تتكون من الأعشاب والحشائش والأدغال والأشجار في بيئة اليابسة.</a:t>
            </a:r>
            <a:endParaRPr lang="en-US" sz="4000" dirty="0">
              <a:solidFill>
                <a:schemeClr val="tx1"/>
              </a:solidFill>
            </a:endParaRPr>
          </a:p>
        </p:txBody>
      </p:sp>
    </p:spTree>
    <p:extLst>
      <p:ext uri="{BB962C8B-B14F-4D97-AF65-F5344CB8AC3E}">
        <p14:creationId xmlns:p14="http://schemas.microsoft.com/office/powerpoint/2010/main" val="744995526"/>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252728"/>
          </a:xfrm>
        </p:spPr>
        <p:txBody>
          <a:bodyPr>
            <a:noAutofit/>
          </a:bodyPr>
          <a:lstStyle/>
          <a:p>
            <a:pPr algn="just" rtl="1"/>
            <a:r>
              <a:rPr lang="ar-IQ" sz="3600" dirty="0">
                <a:solidFill>
                  <a:srgbClr val="7030A0"/>
                </a:solidFill>
              </a:rPr>
              <a:t>إن النظم البيئية ذات التراكيب </a:t>
            </a:r>
            <a:r>
              <a:rPr lang="ar-IQ" sz="3600" dirty="0" err="1">
                <a:solidFill>
                  <a:srgbClr val="7030A0"/>
                </a:solidFill>
              </a:rPr>
              <a:t>الأغتذائية</a:t>
            </a:r>
            <a:r>
              <a:rPr lang="ar-IQ" sz="3600" dirty="0">
                <a:solidFill>
                  <a:srgbClr val="7030A0"/>
                </a:solidFill>
              </a:rPr>
              <a:t> البسيطة </a:t>
            </a:r>
            <a:r>
              <a:rPr lang="en-US" sz="3600" dirty="0">
                <a:solidFill>
                  <a:srgbClr val="7030A0"/>
                </a:solidFill>
              </a:rPr>
              <a:t>Simple tropical structure </a:t>
            </a:r>
            <a:r>
              <a:rPr lang="ar-IQ" sz="3600" dirty="0">
                <a:solidFill>
                  <a:srgbClr val="7030A0"/>
                </a:solidFill>
              </a:rPr>
              <a:t>   تكون عادةً أكثر تعرضاً لتغيرات عنيفة بالمقارنة بالنظم البيئية ذات التراكيب </a:t>
            </a:r>
            <a:r>
              <a:rPr lang="ar-IQ" sz="3600" dirty="0" err="1">
                <a:solidFill>
                  <a:srgbClr val="7030A0"/>
                </a:solidFill>
              </a:rPr>
              <a:t>الأغتذائية</a:t>
            </a:r>
            <a:r>
              <a:rPr lang="ar-IQ" sz="3600" dirty="0">
                <a:solidFill>
                  <a:srgbClr val="7030A0"/>
                </a:solidFill>
              </a:rPr>
              <a:t> المعقدة </a:t>
            </a:r>
            <a:r>
              <a:rPr lang="en-US" sz="3600" dirty="0">
                <a:solidFill>
                  <a:srgbClr val="7030A0"/>
                </a:solidFill>
              </a:rPr>
              <a:t>Complex tropical </a:t>
            </a:r>
            <a:r>
              <a:rPr lang="en-US" sz="3600" dirty="0">
                <a:solidFill>
                  <a:prstClr val="black"/>
                </a:solidFill>
              </a:rPr>
              <a:t>structure  </a:t>
            </a:r>
            <a:r>
              <a:rPr lang="en-CA" sz="3600" dirty="0">
                <a:solidFill>
                  <a:prstClr val="black"/>
                </a:solidFill>
              </a:rPr>
              <a:t> </a:t>
            </a:r>
            <a:r>
              <a:rPr lang="ar-IQ" sz="3600" dirty="0">
                <a:solidFill>
                  <a:prstClr val="black"/>
                </a:solidFill>
              </a:rPr>
              <a:t> على سبيل المثال يلاحظ عند تضرر إنتاج </a:t>
            </a:r>
            <a:r>
              <a:rPr lang="ar-IQ" sz="3600" dirty="0" err="1">
                <a:solidFill>
                  <a:prstClr val="black"/>
                </a:solidFill>
              </a:rPr>
              <a:t>الأشنات</a:t>
            </a:r>
            <a:r>
              <a:rPr lang="ar-IQ" sz="3600" dirty="0">
                <a:solidFill>
                  <a:prstClr val="black"/>
                </a:solidFill>
              </a:rPr>
              <a:t> في البيئة </a:t>
            </a:r>
            <a:r>
              <a:rPr lang="ar-IQ" sz="3600" dirty="0" err="1">
                <a:solidFill>
                  <a:prstClr val="black"/>
                </a:solidFill>
              </a:rPr>
              <a:t>القطبيىة</a:t>
            </a:r>
            <a:r>
              <a:rPr lang="ar-IQ" sz="3600" dirty="0">
                <a:solidFill>
                  <a:prstClr val="black"/>
                </a:solidFill>
              </a:rPr>
              <a:t> الأرضية فأن النظام البيئي سوف يتضرر بأجمعه بسبب إن ديمومة الحياة تعتمد على </a:t>
            </a:r>
            <a:r>
              <a:rPr lang="ar-IQ" sz="3600" dirty="0" err="1">
                <a:solidFill>
                  <a:prstClr val="black"/>
                </a:solidFill>
              </a:rPr>
              <a:t>الأشنات</a:t>
            </a:r>
            <a:r>
              <a:rPr lang="ar-IQ" sz="3600" dirty="0">
                <a:solidFill>
                  <a:prstClr val="black"/>
                </a:solidFill>
              </a:rPr>
              <a:t> حصراً. </a:t>
            </a:r>
            <a:endParaRPr lang="en-US" sz="3600" dirty="0">
              <a:solidFill>
                <a:schemeClr val="tx1"/>
              </a:solidFill>
            </a:endParaRPr>
          </a:p>
        </p:txBody>
      </p:sp>
    </p:spTree>
    <p:extLst>
      <p:ext uri="{BB962C8B-B14F-4D97-AF65-F5344CB8AC3E}">
        <p14:creationId xmlns:p14="http://schemas.microsoft.com/office/powerpoint/2010/main" val="411987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252728"/>
          </a:xfrm>
        </p:spPr>
        <p:txBody>
          <a:bodyPr>
            <a:noAutofit/>
          </a:bodyPr>
          <a:lstStyle/>
          <a:p>
            <a:pPr algn="just" rtl="1"/>
            <a:r>
              <a:rPr lang="ar-IQ" sz="3600" dirty="0">
                <a:solidFill>
                  <a:prstClr val="black"/>
                </a:solidFill>
              </a:rPr>
              <a:t>في حين يلاحظ في النظم البيئية الأخرى مثل المناطق المعتدلة </a:t>
            </a:r>
            <a:r>
              <a:rPr lang="ar-IQ" sz="3600" dirty="0" err="1">
                <a:solidFill>
                  <a:prstClr val="black"/>
                </a:solidFill>
              </a:rPr>
              <a:t>والأستوائية</a:t>
            </a:r>
            <a:r>
              <a:rPr lang="ar-IQ" sz="3600" dirty="0">
                <a:solidFill>
                  <a:prstClr val="black"/>
                </a:solidFill>
              </a:rPr>
              <a:t> التي توفر </a:t>
            </a:r>
            <a:r>
              <a:rPr lang="ar-IQ" sz="3600" dirty="0" err="1">
                <a:solidFill>
                  <a:prstClr val="black"/>
                </a:solidFill>
              </a:rPr>
              <a:t>مؤنات</a:t>
            </a:r>
            <a:r>
              <a:rPr lang="ar-IQ" sz="3600" dirty="0">
                <a:solidFill>
                  <a:prstClr val="black"/>
                </a:solidFill>
              </a:rPr>
              <a:t> غذائية</a:t>
            </a:r>
            <a:r>
              <a:rPr lang="en-CA" sz="3600" dirty="0">
                <a:solidFill>
                  <a:prstClr val="black"/>
                </a:solidFill>
              </a:rPr>
              <a:t>) </a:t>
            </a:r>
            <a:r>
              <a:rPr lang="en-US" sz="3600" dirty="0">
                <a:solidFill>
                  <a:prstClr val="black"/>
                </a:solidFill>
              </a:rPr>
              <a:t>Complex tropical structure  </a:t>
            </a:r>
            <a:r>
              <a:rPr lang="ar-IQ" sz="3600" dirty="0">
                <a:solidFill>
                  <a:prstClr val="black"/>
                </a:solidFill>
              </a:rPr>
              <a:t> ) بديلة فأن الفقدان المؤقت لأي نوع لا يعرض بالضرورة النظام بأجمعه للخطر. </a:t>
            </a:r>
            <a:endParaRPr lang="en-US" sz="3600" dirty="0">
              <a:solidFill>
                <a:schemeClr val="tx1"/>
              </a:solidFill>
            </a:endParaRPr>
          </a:p>
        </p:txBody>
      </p:sp>
    </p:spTree>
    <p:extLst>
      <p:ext uri="{BB962C8B-B14F-4D97-AF65-F5344CB8AC3E}">
        <p14:creationId xmlns:p14="http://schemas.microsoft.com/office/powerpoint/2010/main" val="378920287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08" y="2432304"/>
            <a:ext cx="8229600" cy="1252728"/>
          </a:xfrm>
        </p:spPr>
        <p:txBody>
          <a:bodyPr>
            <a:normAutofit fontScale="90000"/>
          </a:bodyPr>
          <a:lstStyle/>
          <a:p>
            <a:pPr algn="just" rtl="1"/>
            <a:r>
              <a:rPr lang="ar-IQ" dirty="0">
                <a:solidFill>
                  <a:schemeClr val="tx1"/>
                </a:solidFill>
              </a:rPr>
              <a:t>الأهرام البيئية  </a:t>
            </a:r>
            <a:r>
              <a:rPr lang="en-US" dirty="0">
                <a:solidFill>
                  <a:schemeClr val="tx1"/>
                </a:solidFill>
              </a:rPr>
              <a:t>             Ecological</a:t>
            </a:r>
            <a:r>
              <a:rPr lang="en-CA" dirty="0">
                <a:solidFill>
                  <a:schemeClr val="tx1"/>
                </a:solidFill>
              </a:rPr>
              <a:t> </a:t>
            </a:r>
            <a:r>
              <a:rPr lang="ar-IQ" dirty="0">
                <a:solidFill>
                  <a:schemeClr val="tx1"/>
                </a:solidFill>
              </a:rPr>
              <a:t> </a:t>
            </a:r>
            <a:br>
              <a:rPr lang="ar-IQ" dirty="0">
                <a:solidFill>
                  <a:schemeClr val="tx1"/>
                </a:solidFill>
              </a:rPr>
            </a:br>
            <a:r>
              <a:rPr lang="ar-IQ" dirty="0">
                <a:solidFill>
                  <a:schemeClr val="tx1"/>
                </a:solidFill>
              </a:rPr>
              <a:t>أن الطاقة التي تمر خلال السلسلة الغذائية </a:t>
            </a:r>
            <a:r>
              <a:rPr lang="ar-IQ" dirty="0" err="1">
                <a:solidFill>
                  <a:schemeClr val="tx1"/>
                </a:solidFill>
              </a:rPr>
              <a:t>او</a:t>
            </a:r>
            <a:r>
              <a:rPr lang="ar-IQ" dirty="0">
                <a:solidFill>
                  <a:schemeClr val="tx1"/>
                </a:solidFill>
              </a:rPr>
              <a:t> الشبكة الغذائية يفقد باستمرار</a:t>
            </a:r>
            <a:r>
              <a:rPr lang="en-US" dirty="0">
                <a:solidFill>
                  <a:schemeClr val="tx1"/>
                </a:solidFill>
              </a:rPr>
              <a:t> </a:t>
            </a:r>
            <a:r>
              <a:rPr lang="ar-IQ" dirty="0">
                <a:solidFill>
                  <a:schemeClr val="tx1"/>
                </a:solidFill>
              </a:rPr>
              <a:t>خلال المستويات </a:t>
            </a:r>
            <a:r>
              <a:rPr lang="ar-IQ" dirty="0" err="1">
                <a:solidFill>
                  <a:schemeClr val="tx1"/>
                </a:solidFill>
              </a:rPr>
              <a:t>الأغتذائية</a:t>
            </a:r>
            <a:r>
              <a:rPr lang="ar-IQ" dirty="0">
                <a:solidFill>
                  <a:schemeClr val="tx1"/>
                </a:solidFill>
              </a:rPr>
              <a:t> المختلفة ويستعمل مصطلح الكفاءة البيئية </a:t>
            </a:r>
            <a:r>
              <a:rPr lang="en-US" dirty="0">
                <a:solidFill>
                  <a:schemeClr val="tx1"/>
                </a:solidFill>
              </a:rPr>
              <a:t>Ecological efficiency</a:t>
            </a:r>
            <a:r>
              <a:rPr lang="ar-IQ"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44012562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252728"/>
          </a:xfrm>
        </p:spPr>
        <p:txBody>
          <a:bodyPr>
            <a:normAutofit fontScale="90000"/>
          </a:bodyPr>
          <a:lstStyle/>
          <a:p>
            <a:pPr algn="just" rtl="1"/>
            <a:r>
              <a:rPr lang="ar-IQ" dirty="0">
                <a:solidFill>
                  <a:srgbClr val="212529"/>
                </a:solidFill>
                <a:latin typeface="bein"/>
              </a:rPr>
              <a:t>إن ظاهرة فقدان الطاقة هي احدى مظاهر السلسلة الغذائية ، وان العلاقة بين الأفعال الحيوية وحجم الكائن الحي والتي هي علاقة عكسية عادة تؤدي لتمييز نظام بيئي عن نظام بيئي أخر في بقاع الكرة الأرضية المتباينة مثل البحيرات والغابات والجزر وغيرها</a:t>
            </a:r>
            <a:endParaRPr lang="en-US" dirty="0">
              <a:solidFill>
                <a:schemeClr val="tx1"/>
              </a:solidFill>
            </a:endParaRPr>
          </a:p>
        </p:txBody>
      </p:sp>
    </p:spTree>
    <p:extLst>
      <p:ext uri="{BB962C8B-B14F-4D97-AF65-F5344CB8AC3E}">
        <p14:creationId xmlns:p14="http://schemas.microsoft.com/office/powerpoint/2010/main" val="125993110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252728"/>
          </a:xfrm>
        </p:spPr>
        <p:txBody>
          <a:bodyPr>
            <a:normAutofit/>
          </a:bodyPr>
          <a:lstStyle/>
          <a:p>
            <a:pPr algn="just" rtl="1"/>
            <a:r>
              <a:rPr lang="en-US" sz="4000" dirty="0">
                <a:solidFill>
                  <a:prstClr val="black"/>
                </a:solidFill>
              </a:rPr>
              <a:t>                     </a:t>
            </a:r>
            <a:endParaRPr lang="en-US" dirty="0"/>
          </a:p>
        </p:txBody>
      </p:sp>
      <p:sp>
        <p:nvSpPr>
          <p:cNvPr id="3" name="Rectangle 2"/>
          <p:cNvSpPr/>
          <p:nvPr/>
        </p:nvSpPr>
        <p:spPr>
          <a:xfrm>
            <a:off x="152400" y="1219200"/>
            <a:ext cx="8610600" cy="3785652"/>
          </a:xfrm>
          <a:prstGeom prst="rect">
            <a:avLst/>
          </a:prstGeom>
        </p:spPr>
        <p:txBody>
          <a:bodyPr wrap="square">
            <a:spAutoFit/>
          </a:bodyPr>
          <a:lstStyle/>
          <a:p>
            <a:r>
              <a:rPr lang="ar-IQ" sz="4000" dirty="0">
                <a:solidFill>
                  <a:srgbClr val="212529"/>
                </a:solidFill>
                <a:latin typeface="bein"/>
              </a:rPr>
              <a:t>إن ترتيب سريان الطاقة </a:t>
            </a:r>
            <a:r>
              <a:rPr lang="ar-IQ" sz="4000" dirty="0" err="1">
                <a:solidFill>
                  <a:srgbClr val="212529"/>
                </a:solidFill>
                <a:latin typeface="bein"/>
              </a:rPr>
              <a:t>او</a:t>
            </a:r>
            <a:r>
              <a:rPr lang="ar-IQ" sz="4000" dirty="0">
                <a:solidFill>
                  <a:srgbClr val="212529"/>
                </a:solidFill>
                <a:latin typeface="bein"/>
              </a:rPr>
              <a:t> ما</a:t>
            </a:r>
            <a:r>
              <a:rPr lang="en-CA" sz="4000" dirty="0">
                <a:solidFill>
                  <a:srgbClr val="212529"/>
                </a:solidFill>
                <a:latin typeface="bein"/>
              </a:rPr>
              <a:t> </a:t>
            </a:r>
            <a:r>
              <a:rPr lang="ar-IQ" sz="4000" dirty="0">
                <a:solidFill>
                  <a:srgbClr val="212529"/>
                </a:solidFill>
                <a:latin typeface="bein"/>
              </a:rPr>
              <a:t>تتضمنه المستويات </a:t>
            </a:r>
            <a:r>
              <a:rPr lang="ar-IQ" sz="4000" dirty="0" err="1">
                <a:solidFill>
                  <a:srgbClr val="212529"/>
                </a:solidFill>
                <a:latin typeface="bein"/>
              </a:rPr>
              <a:t>الاغتذائية</a:t>
            </a:r>
            <a:r>
              <a:rPr lang="ar-IQ" sz="4000" dirty="0">
                <a:solidFill>
                  <a:srgbClr val="212529"/>
                </a:solidFill>
                <a:latin typeface="bein"/>
              </a:rPr>
              <a:t> المتعاقبة من الطاقة في أية سلسلة غذائية داخل النظام البيئي بشكل هندسي منتظم ينتج عنه مستويات متعاقبة تصاعديا حيث تقل الطاقة في المستويات المتعاقبة وبهذا يمكن الحصول على شكل هندسي هرمي .</a:t>
            </a:r>
            <a:endParaRPr lang="en-US" sz="4000" dirty="0"/>
          </a:p>
        </p:txBody>
      </p:sp>
    </p:spTree>
    <p:extLst>
      <p:ext uri="{BB962C8B-B14F-4D97-AF65-F5344CB8AC3E}">
        <p14:creationId xmlns:p14="http://schemas.microsoft.com/office/powerpoint/2010/main" val="154821987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r>
              <a:rPr lang="ar-IQ" sz="4800" dirty="0">
                <a:solidFill>
                  <a:schemeClr val="tx1"/>
                </a:solidFill>
              </a:rPr>
              <a:t>هرم الطاقة</a:t>
            </a:r>
            <a:r>
              <a:rPr lang="en-US" sz="4800" dirty="0">
                <a:solidFill>
                  <a:schemeClr val="tx1"/>
                </a:solidFill>
              </a:rPr>
              <a:t>Energy pyramids </a:t>
            </a:r>
            <a:r>
              <a:rPr lang="ar-IQ" sz="4800" dirty="0">
                <a:solidFill>
                  <a:schemeClr val="tx1"/>
                </a:solidFill>
              </a:rPr>
              <a:t> </a:t>
            </a:r>
            <a:endParaRPr lang="en-US" sz="4800" dirty="0">
              <a:solidFill>
                <a:schemeClr val="tx1"/>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1752600"/>
            <a:ext cx="77724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336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252728"/>
          </a:xfrm>
        </p:spPr>
        <p:txBody>
          <a:bodyPr>
            <a:noAutofit/>
          </a:bodyPr>
          <a:lstStyle/>
          <a:p>
            <a:pPr algn="just" rtl="1"/>
            <a:r>
              <a:rPr lang="ar-IQ" sz="4000" dirty="0">
                <a:solidFill>
                  <a:srgbClr val="212529"/>
                </a:solidFill>
                <a:latin typeface="bein"/>
              </a:rPr>
              <a:t>ما يجري داخل النظام البيئي من الفعاليات الحيوية والعلاقات للأفراد ضمن النوعية (</a:t>
            </a:r>
            <a:r>
              <a:rPr lang="en-US" sz="4000" dirty="0">
                <a:solidFill>
                  <a:srgbClr val="212529"/>
                </a:solidFill>
                <a:latin typeface="bein"/>
              </a:rPr>
              <a:t>Intra specific relationship) </a:t>
            </a:r>
            <a:r>
              <a:rPr lang="ar-IQ" sz="4000" dirty="0">
                <a:solidFill>
                  <a:srgbClr val="212529"/>
                </a:solidFill>
                <a:latin typeface="bein"/>
              </a:rPr>
              <a:t> أو البين نوعية (</a:t>
            </a:r>
            <a:r>
              <a:rPr lang="en-US" sz="4000" dirty="0">
                <a:solidFill>
                  <a:srgbClr val="212529"/>
                </a:solidFill>
                <a:latin typeface="bein"/>
              </a:rPr>
              <a:t>Inter specific relationship) </a:t>
            </a:r>
            <a:r>
              <a:rPr lang="ar-IQ" sz="4000" dirty="0">
                <a:solidFill>
                  <a:srgbClr val="212529"/>
                </a:solidFill>
                <a:latin typeface="bein"/>
              </a:rPr>
              <a:t> </a:t>
            </a:r>
            <a:r>
              <a:rPr lang="ar-IQ" sz="4000" dirty="0">
                <a:solidFill>
                  <a:srgbClr val="C00000"/>
                </a:solidFill>
                <a:latin typeface="bein"/>
              </a:rPr>
              <a:t>بشتى أنواعها التنافسية والتكافلية ولتعايشيه وغيرها بين الكائنات الحية ضمن النظام </a:t>
            </a:r>
            <a:r>
              <a:rPr lang="ar-IQ" sz="4000" dirty="0">
                <a:solidFill>
                  <a:srgbClr val="00B050"/>
                </a:solidFill>
                <a:latin typeface="bein"/>
              </a:rPr>
              <a:t>والتي تشكل احدى الركائز الأساسية لأي نظام بيئي قد يمكن التعبير عنها بوسائل أخرى غير السلسلة الغذائية أو الشبكة الغذائية بالرغم من إن المفهوم والغاية قد تختلف</a:t>
            </a:r>
            <a:r>
              <a:rPr lang="ar-IQ" sz="4000" dirty="0">
                <a:solidFill>
                  <a:srgbClr val="212529"/>
                </a:solidFill>
                <a:latin typeface="bein"/>
              </a:rPr>
              <a:t>.</a:t>
            </a:r>
            <a:endParaRPr lang="en-US" sz="4000" dirty="0">
              <a:solidFill>
                <a:schemeClr val="tx1"/>
              </a:solidFill>
            </a:endParaRPr>
          </a:p>
        </p:txBody>
      </p:sp>
    </p:spTree>
    <p:extLst>
      <p:ext uri="{BB962C8B-B14F-4D97-AF65-F5344CB8AC3E}">
        <p14:creationId xmlns:p14="http://schemas.microsoft.com/office/powerpoint/2010/main" val="144971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252728"/>
          </a:xfrm>
        </p:spPr>
        <p:txBody>
          <a:bodyPr>
            <a:normAutofit fontScale="90000"/>
          </a:bodyPr>
          <a:lstStyle/>
          <a:p>
            <a:pPr algn="just" rtl="1"/>
            <a:r>
              <a:rPr lang="ar-IQ" dirty="0">
                <a:solidFill>
                  <a:schemeClr val="tx1"/>
                </a:solidFill>
              </a:rPr>
              <a:t>يلاحظ ضمن الهرم الغذائي </a:t>
            </a:r>
            <a:r>
              <a:rPr lang="en-US" dirty="0">
                <a:solidFill>
                  <a:schemeClr val="tx1"/>
                </a:solidFill>
              </a:rPr>
              <a:t>Ecological pyramid</a:t>
            </a:r>
            <a:r>
              <a:rPr lang="en-CA" dirty="0">
                <a:solidFill>
                  <a:schemeClr val="tx1"/>
                </a:solidFill>
              </a:rPr>
              <a:t> </a:t>
            </a:r>
            <a:r>
              <a:rPr lang="ar-IQ" dirty="0">
                <a:solidFill>
                  <a:schemeClr val="tx1"/>
                </a:solidFill>
              </a:rPr>
              <a:t> </a:t>
            </a:r>
            <a:r>
              <a:rPr lang="ar-IQ" dirty="0" err="1">
                <a:solidFill>
                  <a:schemeClr val="tx1"/>
                </a:solidFill>
              </a:rPr>
              <a:t>ان</a:t>
            </a:r>
            <a:r>
              <a:rPr lang="ar-IQ" dirty="0">
                <a:solidFill>
                  <a:schemeClr val="tx1"/>
                </a:solidFill>
              </a:rPr>
              <a:t> القاعدة تشكل المستوى </a:t>
            </a:r>
            <a:r>
              <a:rPr lang="ar-IQ" dirty="0" err="1">
                <a:solidFill>
                  <a:schemeClr val="tx1"/>
                </a:solidFill>
              </a:rPr>
              <a:t>الأغتذائي</a:t>
            </a:r>
            <a:r>
              <a:rPr lang="ar-IQ" dirty="0">
                <a:solidFill>
                  <a:schemeClr val="tx1"/>
                </a:solidFill>
              </a:rPr>
              <a:t> الأول حيث تكون اعرض من المستويات </a:t>
            </a:r>
            <a:r>
              <a:rPr lang="ar-IQ" dirty="0" err="1">
                <a:solidFill>
                  <a:schemeClr val="tx1"/>
                </a:solidFill>
              </a:rPr>
              <a:t>الأغتذائية</a:t>
            </a:r>
            <a:r>
              <a:rPr lang="ar-IQ" dirty="0">
                <a:solidFill>
                  <a:schemeClr val="tx1"/>
                </a:solidFill>
              </a:rPr>
              <a:t> التي تليها وبهذا تتوضح إن ما يحتويه هذا المستوى ( القاعدة) الأول من الطاقة أو الكتلة الحيوية </a:t>
            </a:r>
            <a:r>
              <a:rPr lang="en-US" dirty="0">
                <a:solidFill>
                  <a:schemeClr val="tx1"/>
                </a:solidFill>
              </a:rPr>
              <a:t>Biomass</a:t>
            </a:r>
            <a:r>
              <a:rPr lang="ar-IQ" dirty="0">
                <a:solidFill>
                  <a:schemeClr val="tx1"/>
                </a:solidFill>
              </a:rPr>
              <a:t> هو اكثر المستويات المتعاقبة الأخرى.</a:t>
            </a:r>
            <a:endParaRPr lang="en-US" dirty="0">
              <a:solidFill>
                <a:schemeClr val="tx1"/>
              </a:solidFill>
            </a:endParaRPr>
          </a:p>
        </p:txBody>
      </p:sp>
    </p:spTree>
    <p:extLst>
      <p:ext uri="{BB962C8B-B14F-4D97-AF65-F5344CB8AC3E}">
        <p14:creationId xmlns:p14="http://schemas.microsoft.com/office/powerpoint/2010/main" val="3166686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prstClr val="black"/>
                </a:solidFill>
              </a:rPr>
              <a:t>Ecological pyramid</a:t>
            </a:r>
            <a:endParaRPr lang="en-US" dirty="0">
              <a:solidFill>
                <a:schemeClr val="tx1"/>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3246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6400" y="4495800"/>
            <a:ext cx="1143000" cy="87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قاعدة الهرم الغذائي (</a:t>
            </a:r>
            <a:r>
              <a:rPr lang="en-US" dirty="0">
                <a:solidFill>
                  <a:schemeClr val="tx1"/>
                </a:solidFill>
              </a:rPr>
              <a:t>(Biomass</a:t>
            </a: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44018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534400" cy="1252728"/>
          </a:xfrm>
        </p:spPr>
        <p:txBody>
          <a:bodyPr>
            <a:noAutofit/>
          </a:bodyPr>
          <a:lstStyle/>
          <a:p>
            <a:pPr rtl="1"/>
            <a:r>
              <a:rPr lang="ar-IQ" sz="6000" dirty="0">
                <a:solidFill>
                  <a:schemeClr val="tx1"/>
                </a:solidFill>
              </a:rPr>
              <a:t>الفصل الخامس</a:t>
            </a:r>
            <a:br>
              <a:rPr lang="ar-IQ" sz="6000" dirty="0">
                <a:solidFill>
                  <a:schemeClr val="tx1"/>
                </a:solidFill>
              </a:rPr>
            </a:br>
            <a:r>
              <a:rPr lang="en-CA" sz="6000" dirty="0">
                <a:solidFill>
                  <a:schemeClr val="tx1"/>
                </a:solidFill>
              </a:rPr>
              <a:t> </a:t>
            </a:r>
            <a:r>
              <a:rPr lang="ar-IQ" sz="6000" dirty="0">
                <a:solidFill>
                  <a:schemeClr val="tx1"/>
                </a:solidFill>
              </a:rPr>
              <a:t>الإنتاجية</a:t>
            </a:r>
            <a:r>
              <a:rPr lang="en-US" sz="6000" dirty="0">
                <a:solidFill>
                  <a:schemeClr val="tx1"/>
                </a:solidFill>
              </a:rPr>
              <a:t>Productivity </a:t>
            </a:r>
            <a:r>
              <a:rPr lang="ar-IQ" sz="6000" dirty="0">
                <a:solidFill>
                  <a:schemeClr val="tx1"/>
                </a:solidFill>
              </a:rPr>
              <a:t> </a:t>
            </a:r>
            <a:endParaRPr lang="en-US" sz="6000" dirty="0">
              <a:solidFill>
                <a:schemeClr val="tx1"/>
              </a:solidFill>
            </a:endParaRPr>
          </a:p>
        </p:txBody>
      </p:sp>
    </p:spTree>
    <p:extLst>
      <p:ext uri="{BB962C8B-B14F-4D97-AF65-F5344CB8AC3E}">
        <p14:creationId xmlns:p14="http://schemas.microsoft.com/office/powerpoint/2010/main" val="20059729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3200"/>
            <a:ext cx="8229600" cy="1252728"/>
          </a:xfrm>
        </p:spPr>
        <p:txBody>
          <a:bodyPr>
            <a:normAutofit fontScale="90000"/>
          </a:bodyPr>
          <a:lstStyle/>
          <a:p>
            <a:pPr algn="just" rtl="1"/>
            <a:r>
              <a:rPr lang="ar-IQ" dirty="0">
                <a:solidFill>
                  <a:srgbClr val="212529"/>
                </a:solidFill>
                <a:latin typeface="bein"/>
              </a:rPr>
              <a:t>وبأسلوب أخر يمكن في الهرم البيئي توضيح كمية الطاقة المتهيئة من أي مستوى اغتذائي إلى أخر الذي يليه من جهة وكمية الطاقة المتدفقة إلى خارج المستوى </a:t>
            </a:r>
            <a:r>
              <a:rPr lang="ar-IQ" dirty="0" err="1">
                <a:solidFill>
                  <a:srgbClr val="212529"/>
                </a:solidFill>
                <a:latin typeface="bein"/>
              </a:rPr>
              <a:t>الاغتذائي</a:t>
            </a:r>
            <a:r>
              <a:rPr lang="ar-IQ" dirty="0">
                <a:solidFill>
                  <a:srgbClr val="212529"/>
                </a:solidFill>
                <a:latin typeface="bein"/>
              </a:rPr>
              <a:t> (الطاقة الغير مستغلة) وهذه تشمل الطاقة المتحولة إلى حرارة من التنفس فضلا عن الطاقة غير المستهلكة من قبل المستوى </a:t>
            </a:r>
            <a:r>
              <a:rPr lang="ar-IQ" dirty="0" err="1">
                <a:solidFill>
                  <a:srgbClr val="212529"/>
                </a:solidFill>
                <a:latin typeface="bein"/>
              </a:rPr>
              <a:t>الاغتذائي</a:t>
            </a:r>
            <a:r>
              <a:rPr lang="ar-IQ" dirty="0">
                <a:solidFill>
                  <a:srgbClr val="212529"/>
                </a:solidFill>
                <a:latin typeface="bein"/>
              </a:rPr>
              <a:t> المعين .</a:t>
            </a:r>
            <a:endParaRPr lang="en-US" dirty="0"/>
          </a:p>
        </p:txBody>
      </p:sp>
    </p:spTree>
    <p:extLst>
      <p:ext uri="{BB962C8B-B14F-4D97-AF65-F5344CB8AC3E}">
        <p14:creationId xmlns:p14="http://schemas.microsoft.com/office/powerpoint/2010/main" val="88103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252728"/>
          </a:xfrm>
        </p:spPr>
        <p:txBody>
          <a:bodyPr>
            <a:noAutofit/>
          </a:bodyPr>
          <a:lstStyle/>
          <a:p>
            <a:pPr algn="l" rtl="1"/>
            <a:r>
              <a:rPr lang="en-CA" sz="3200" dirty="0">
                <a:solidFill>
                  <a:schemeClr val="tx1"/>
                </a:solidFill>
              </a:rPr>
              <a:t>Q/ What do you mean of ecological efficiency?</a:t>
            </a:r>
            <a:endParaRPr lang="en-US" sz="3200" dirty="0">
              <a:solidFill>
                <a:schemeClr val="tx1"/>
              </a:solidFill>
            </a:endParaRPr>
          </a:p>
        </p:txBody>
      </p:sp>
    </p:spTree>
    <p:extLst>
      <p:ext uri="{BB962C8B-B14F-4D97-AF65-F5344CB8AC3E}">
        <p14:creationId xmlns:p14="http://schemas.microsoft.com/office/powerpoint/2010/main" val="3009381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252728"/>
          </a:xfrm>
        </p:spPr>
        <p:txBody>
          <a:bodyPr>
            <a:noAutofit/>
          </a:bodyPr>
          <a:lstStyle/>
          <a:p>
            <a:pPr algn="just" rtl="1"/>
            <a:r>
              <a:rPr lang="ar-IQ" sz="4000" dirty="0">
                <a:solidFill>
                  <a:srgbClr val="C00000"/>
                </a:solidFill>
              </a:rPr>
              <a:t>أنواع الأهرام البيئية</a:t>
            </a:r>
            <a:r>
              <a:rPr lang="en-US" sz="4000" dirty="0">
                <a:solidFill>
                  <a:srgbClr val="C00000"/>
                </a:solidFill>
              </a:rPr>
              <a:t>:</a:t>
            </a:r>
            <a:r>
              <a:rPr lang="ar-IQ" sz="4000" dirty="0">
                <a:solidFill>
                  <a:srgbClr val="C00000"/>
                </a:solidFill>
              </a:rPr>
              <a:t>- </a:t>
            </a:r>
            <a:r>
              <a:rPr lang="en-US" sz="4000" dirty="0">
                <a:solidFill>
                  <a:srgbClr val="C00000"/>
                </a:solidFill>
              </a:rPr>
              <a:t>               </a:t>
            </a:r>
            <a:r>
              <a:rPr lang="ar-IQ" sz="4000" dirty="0">
                <a:solidFill>
                  <a:srgbClr val="C00000"/>
                </a:solidFill>
              </a:rPr>
              <a:t> </a:t>
            </a:r>
            <a:br>
              <a:rPr lang="ar-IQ" sz="3600" dirty="0">
                <a:solidFill>
                  <a:srgbClr val="C00000"/>
                </a:solidFill>
              </a:rPr>
            </a:br>
            <a:r>
              <a:rPr lang="ar-IQ" sz="3600" dirty="0">
                <a:solidFill>
                  <a:schemeClr val="tx1"/>
                </a:solidFill>
              </a:rPr>
              <a:t>يمكن تقسيم الأهرام البيئية حسب طرق التعبير عنها إلى ثلاثة أنواع رئيسية وهي:</a:t>
            </a:r>
            <a:r>
              <a:rPr lang="en-US" sz="3600" dirty="0">
                <a:solidFill>
                  <a:schemeClr val="tx1"/>
                </a:solidFill>
              </a:rPr>
              <a:t>                    </a:t>
            </a:r>
            <a:r>
              <a:rPr lang="ar-IQ" sz="3600" dirty="0">
                <a:solidFill>
                  <a:schemeClr val="tx1"/>
                </a:solidFill>
              </a:rPr>
              <a:t> </a:t>
            </a:r>
            <a:br>
              <a:rPr lang="ar-IQ" sz="3600" dirty="0">
                <a:solidFill>
                  <a:schemeClr val="tx1"/>
                </a:solidFill>
              </a:rPr>
            </a:br>
            <a:r>
              <a:rPr lang="ar-IQ" sz="3600" dirty="0">
                <a:solidFill>
                  <a:schemeClr val="tx1"/>
                </a:solidFill>
              </a:rPr>
              <a:t>1- الأهرام العددية </a:t>
            </a:r>
            <a:r>
              <a:rPr lang="en-US" sz="3600" dirty="0">
                <a:solidFill>
                  <a:schemeClr val="tx1"/>
                </a:solidFill>
              </a:rPr>
              <a:t>The pyramids of numbers</a:t>
            </a:r>
            <a:br>
              <a:rPr lang="ar-IQ" sz="3600" dirty="0">
                <a:solidFill>
                  <a:schemeClr val="tx1"/>
                </a:solidFill>
              </a:rPr>
            </a:br>
            <a:r>
              <a:rPr lang="ar-IQ" sz="3600" dirty="0">
                <a:solidFill>
                  <a:srgbClr val="00B050"/>
                </a:solidFill>
              </a:rPr>
              <a:t>ويعبر عن النظام البيئي من الناحية الحياتية بعدد أنواع الكائنات الحية حيث تكون جميع الأنواع النباتية في منطقة ما بغض النظر عن الحجم</a:t>
            </a:r>
            <a:r>
              <a:rPr lang="ar-IQ" sz="3600" dirty="0">
                <a:solidFill>
                  <a:schemeClr val="tx1"/>
                </a:solidFill>
              </a:rPr>
              <a:t>، إذ يمكن تقدير أعداد النباتات بطريقة المربع ويوضع هذا العدد في قاعدة الهرم</a:t>
            </a:r>
            <a:r>
              <a:rPr lang="en-US" sz="3600" dirty="0">
                <a:solidFill>
                  <a:schemeClr val="tx1"/>
                </a:solidFill>
              </a:rPr>
              <a:t>.</a:t>
            </a:r>
          </a:p>
        </p:txBody>
      </p:sp>
    </p:spTree>
    <p:extLst>
      <p:ext uri="{BB962C8B-B14F-4D97-AF65-F5344CB8AC3E}">
        <p14:creationId xmlns:p14="http://schemas.microsoft.com/office/powerpoint/2010/main" val="3797729421"/>
      </p:ext>
    </p:extLst>
  </p:cSld>
  <p:clrMapOvr>
    <a:masterClrMapping/>
  </p:clrMapOvr>
  <p:transitio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600" dirty="0">
                <a:solidFill>
                  <a:prstClr val="black"/>
                </a:solidFill>
              </a:rPr>
              <a:t>The pyramids of numbers</a:t>
            </a:r>
            <a:endParaRPr lang="en-US" dirty="0"/>
          </a:p>
        </p:txBody>
      </p:sp>
      <p:pic>
        <p:nvPicPr>
          <p:cNvPr id="7170"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921319" y="-168720"/>
            <a:ext cx="5246427" cy="817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64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252728"/>
          </a:xfrm>
        </p:spPr>
        <p:txBody>
          <a:bodyPr>
            <a:normAutofit fontScale="90000"/>
          </a:bodyPr>
          <a:lstStyle/>
          <a:p>
            <a:pPr algn="just" rtl="1"/>
            <a:r>
              <a:rPr lang="ar-IQ" dirty="0">
                <a:solidFill>
                  <a:schemeClr val="tx1"/>
                </a:solidFill>
              </a:rPr>
              <a:t>وشكل هرم الأعداد يختلف كثيراً باختلاف المناطق والمجتمعات والفصول فضلاً عن نوعية الكائنات الحية المتواجدة في النظام البيئي</a:t>
            </a:r>
            <a:r>
              <a:rPr lang="en-CA" dirty="0">
                <a:solidFill>
                  <a:schemeClr val="tx1"/>
                </a:solidFill>
              </a:rPr>
              <a:t>.</a:t>
            </a: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2099446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194560"/>
            <a:ext cx="8229600" cy="1252728"/>
          </a:xfrm>
        </p:spPr>
        <p:txBody>
          <a:bodyPr>
            <a:noAutofit/>
          </a:bodyPr>
          <a:lstStyle/>
          <a:p>
            <a:pPr algn="just" rtl="1"/>
            <a:r>
              <a:rPr lang="ar-IQ" sz="3600" dirty="0">
                <a:solidFill>
                  <a:schemeClr val="tx1"/>
                </a:solidFill>
              </a:rPr>
              <a:t>2- أهرام الكتلة الحية </a:t>
            </a:r>
            <a:r>
              <a:rPr lang="en-US" sz="3600" dirty="0">
                <a:solidFill>
                  <a:schemeClr val="tx1"/>
                </a:solidFill>
              </a:rPr>
              <a:t>The pyramids of biomass</a:t>
            </a:r>
            <a:r>
              <a:rPr lang="ar-IQ" sz="3600" dirty="0">
                <a:solidFill>
                  <a:schemeClr val="tx1"/>
                </a:solidFill>
              </a:rPr>
              <a:t> </a:t>
            </a:r>
            <a:br>
              <a:rPr lang="ar-IQ" sz="3600" dirty="0">
                <a:solidFill>
                  <a:schemeClr val="tx1"/>
                </a:solidFill>
              </a:rPr>
            </a:br>
            <a:r>
              <a:rPr lang="ar-IQ" sz="3600" dirty="0">
                <a:solidFill>
                  <a:schemeClr val="tx1"/>
                </a:solidFill>
              </a:rPr>
              <a:t>تُعد </a:t>
            </a:r>
            <a:r>
              <a:rPr lang="ar-IQ" sz="3600" dirty="0" err="1">
                <a:solidFill>
                  <a:schemeClr val="tx1"/>
                </a:solidFill>
              </a:rPr>
              <a:t>اهرام</a:t>
            </a:r>
            <a:r>
              <a:rPr lang="ar-IQ" sz="3600" dirty="0">
                <a:solidFill>
                  <a:schemeClr val="tx1"/>
                </a:solidFill>
              </a:rPr>
              <a:t> الكتلة الحية نماذج هندسية لما يجري داخل النظام البيئي من تفاعلات وعلاقات بين المستويات </a:t>
            </a:r>
            <a:r>
              <a:rPr lang="ar-IQ" sz="3600" dirty="0" err="1">
                <a:solidFill>
                  <a:schemeClr val="tx1"/>
                </a:solidFill>
              </a:rPr>
              <a:t>الأغتذائية</a:t>
            </a:r>
            <a:r>
              <a:rPr lang="ar-IQ" sz="3600" dirty="0">
                <a:solidFill>
                  <a:schemeClr val="tx1"/>
                </a:solidFill>
              </a:rPr>
              <a:t> </a:t>
            </a:r>
            <a:r>
              <a:rPr lang="ar-IQ" sz="3600" dirty="0">
                <a:solidFill>
                  <a:srgbClr val="00B050"/>
                </a:solidFill>
              </a:rPr>
              <a:t>على أساس أوزانها ( الوز الجاف أو الطري) أو القيمة الحرارية في داخلها ( ضمن أفراد كل مستوى اغتذائي) أو أي مقياس أخر يدل على الكتلة الحية. لمجموع أفراد المستوى </a:t>
            </a:r>
            <a:r>
              <a:rPr lang="ar-IQ" sz="3600" dirty="0" err="1">
                <a:solidFill>
                  <a:srgbClr val="00B050"/>
                </a:solidFill>
              </a:rPr>
              <a:t>الأغتذائي</a:t>
            </a:r>
            <a:endParaRPr lang="en-US" sz="3600" dirty="0">
              <a:solidFill>
                <a:srgbClr val="00B050"/>
              </a:solidFill>
            </a:endParaRPr>
          </a:p>
        </p:txBody>
      </p:sp>
    </p:spTree>
    <p:extLst>
      <p:ext uri="{BB962C8B-B14F-4D97-AF65-F5344CB8AC3E}">
        <p14:creationId xmlns:p14="http://schemas.microsoft.com/office/powerpoint/2010/main" val="9434635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prstClr val="black"/>
                </a:solidFill>
              </a:rPr>
              <a:t>The pyramids of biomass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5532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2461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252728"/>
          </a:xfrm>
        </p:spPr>
        <p:txBody>
          <a:bodyPr>
            <a:normAutofit fontScale="90000"/>
          </a:bodyPr>
          <a:lstStyle/>
          <a:p>
            <a:pPr algn="just" rtl="1"/>
            <a:r>
              <a:rPr lang="ar-IQ" dirty="0">
                <a:solidFill>
                  <a:schemeClr val="tx1"/>
                </a:solidFill>
              </a:rPr>
              <a:t>حيث يتميز النظام البيئي بكتلة كبيرة من المنتج ويليه المستهلك الأولي ثم الثانوي وهكذا لذلك إن شكل الهرم البيئي </a:t>
            </a:r>
            <a:r>
              <a:rPr lang="ar-IQ" dirty="0" err="1">
                <a:solidFill>
                  <a:schemeClr val="tx1"/>
                </a:solidFill>
              </a:rPr>
              <a:t>الكتلوي</a:t>
            </a:r>
            <a:r>
              <a:rPr lang="ar-IQ" dirty="0">
                <a:solidFill>
                  <a:schemeClr val="tx1"/>
                </a:solidFill>
              </a:rPr>
              <a:t> يكون منتظماً وهذا ما</a:t>
            </a:r>
            <a:r>
              <a:rPr lang="en-CA" dirty="0">
                <a:solidFill>
                  <a:schemeClr val="tx1"/>
                </a:solidFill>
              </a:rPr>
              <a:t> </a:t>
            </a:r>
            <a:r>
              <a:rPr lang="ar-IQ" dirty="0">
                <a:solidFill>
                  <a:schemeClr val="tx1"/>
                </a:solidFill>
              </a:rPr>
              <a:t>يحدث في المياه الضحلة حيث يكون المنتج كبيراً وعمراً كما موضح أعلاه، بهذا تكون قاعدة الهرم واسعة مقارنةً بالمستويات </a:t>
            </a:r>
            <a:r>
              <a:rPr lang="ar-IQ" dirty="0" err="1">
                <a:solidFill>
                  <a:schemeClr val="tx1"/>
                </a:solidFill>
              </a:rPr>
              <a:t>الاغتذائية</a:t>
            </a:r>
            <a:r>
              <a:rPr lang="ar-IQ" dirty="0">
                <a:solidFill>
                  <a:schemeClr val="tx1"/>
                </a:solidFill>
              </a:rPr>
              <a:t>.</a:t>
            </a:r>
            <a:r>
              <a:rPr lang="en-US" dirty="0">
                <a:solidFill>
                  <a:schemeClr val="tx1"/>
                </a:solidFill>
              </a:rPr>
              <a:t> </a:t>
            </a:r>
            <a:br>
              <a:rPr lang="ar-IQ" dirty="0">
                <a:solidFill>
                  <a:schemeClr val="tx1"/>
                </a:solidFill>
              </a:rPr>
            </a:br>
            <a:r>
              <a:rPr lang="ar-IQ" dirty="0">
                <a:solidFill>
                  <a:schemeClr val="tx1"/>
                </a:solidFill>
              </a:rPr>
              <a:t>وحدات هرم الكتلة:  كغم \ م2\سنة </a:t>
            </a:r>
            <a:br>
              <a:rPr lang="ar-IQ" dirty="0">
                <a:solidFill>
                  <a:schemeClr val="tx1"/>
                </a:solidFill>
              </a:rPr>
            </a:br>
            <a:r>
              <a:rPr lang="ar-IQ" dirty="0">
                <a:solidFill>
                  <a:schemeClr val="tx1"/>
                </a:solidFill>
              </a:rPr>
              <a:t>أو غرام \م2\ يوم</a:t>
            </a:r>
            <a:endParaRPr lang="en-US" dirty="0">
              <a:solidFill>
                <a:schemeClr val="tx1"/>
              </a:solidFill>
            </a:endParaRPr>
          </a:p>
        </p:txBody>
      </p:sp>
    </p:spTree>
    <p:extLst>
      <p:ext uri="{BB962C8B-B14F-4D97-AF65-F5344CB8AC3E}">
        <p14:creationId xmlns:p14="http://schemas.microsoft.com/office/powerpoint/2010/main" val="17634285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252728"/>
          </a:xfrm>
        </p:spPr>
        <p:txBody>
          <a:bodyPr>
            <a:normAutofit fontScale="90000"/>
          </a:bodyPr>
          <a:lstStyle/>
          <a:p>
            <a:pPr algn="l" rtl="1"/>
            <a:r>
              <a:rPr lang="en-US" dirty="0">
                <a:solidFill>
                  <a:schemeClr val="tx1"/>
                </a:solidFill>
              </a:rPr>
              <a:t>Q/ Compare between</a:t>
            </a:r>
            <a:r>
              <a:rPr lang="en-US" sz="3600" dirty="0">
                <a:solidFill>
                  <a:prstClr val="black"/>
                </a:solidFill>
              </a:rPr>
              <a:t> the pyramids of numbers and the pyramids of biomass.</a:t>
            </a:r>
            <a:r>
              <a:rPr lang="en-US" dirty="0">
                <a:solidFill>
                  <a:schemeClr val="tx1"/>
                </a:solidFill>
              </a:rPr>
              <a:t>  </a:t>
            </a:r>
          </a:p>
        </p:txBody>
      </p:sp>
    </p:spTree>
    <p:extLst>
      <p:ext uri="{BB962C8B-B14F-4D97-AF65-F5344CB8AC3E}">
        <p14:creationId xmlns:p14="http://schemas.microsoft.com/office/powerpoint/2010/main" val="62461390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52728"/>
          </a:xfrm>
        </p:spPr>
        <p:txBody>
          <a:bodyPr>
            <a:noAutofit/>
          </a:bodyPr>
          <a:lstStyle/>
          <a:p>
            <a:pPr algn="just" rtl="1"/>
            <a:r>
              <a:rPr lang="ar-IQ" sz="3600" dirty="0">
                <a:solidFill>
                  <a:schemeClr val="tx1"/>
                </a:solidFill>
              </a:rPr>
              <a:t>3- أهرام الطاقة  </a:t>
            </a:r>
            <a:r>
              <a:rPr lang="en-US" sz="3600" dirty="0">
                <a:solidFill>
                  <a:schemeClr val="tx1"/>
                </a:solidFill>
              </a:rPr>
              <a:t>The pyramids of energy</a:t>
            </a:r>
            <a:r>
              <a:rPr lang="ar-IQ" sz="3600" dirty="0">
                <a:solidFill>
                  <a:schemeClr val="tx1"/>
                </a:solidFill>
              </a:rPr>
              <a:t> </a:t>
            </a:r>
            <a:br>
              <a:rPr lang="ar-IQ" sz="3600" dirty="0">
                <a:solidFill>
                  <a:schemeClr val="tx1"/>
                </a:solidFill>
              </a:rPr>
            </a:br>
            <a:r>
              <a:rPr lang="ar-IQ" sz="3600" dirty="0">
                <a:solidFill>
                  <a:schemeClr val="tx1"/>
                </a:solidFill>
              </a:rPr>
              <a:t>تعبر هذه الأهرام عن صورة كلية لمعدلات الطاقة مرور الطاقة عبر السلسلة الغذائية وهي تؤخذ جميع مصادر الطاقة ومساراتها ضمن السلسة الغذائية.</a:t>
            </a:r>
            <a:endParaRPr lang="en-US" sz="3600"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257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25898"/>
      </p:ext>
    </p:extLst>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2618232"/>
            <a:ext cx="8534400" cy="1252728"/>
          </a:xfrm>
        </p:spPr>
        <p:txBody>
          <a:bodyPr>
            <a:noAutofit/>
          </a:bodyPr>
          <a:lstStyle/>
          <a:p>
            <a:pPr algn="just" rtl="1"/>
            <a:r>
              <a:rPr lang="ar-IQ" sz="3600" dirty="0">
                <a:solidFill>
                  <a:srgbClr val="C00000"/>
                </a:solidFill>
              </a:rPr>
              <a:t> الشبكات الغذائية </a:t>
            </a:r>
            <a:r>
              <a:rPr lang="en-US" sz="3600" dirty="0">
                <a:solidFill>
                  <a:srgbClr val="C00000"/>
                </a:solidFill>
              </a:rPr>
              <a:t> </a:t>
            </a:r>
            <a:r>
              <a:rPr lang="ar-IQ" sz="3600" dirty="0">
                <a:solidFill>
                  <a:srgbClr val="C00000"/>
                </a:solidFill>
              </a:rPr>
              <a:t>  </a:t>
            </a:r>
            <a:r>
              <a:rPr lang="en-US" sz="3600" dirty="0">
                <a:solidFill>
                  <a:srgbClr val="C00000"/>
                </a:solidFill>
              </a:rPr>
              <a:t>                                 Food webs</a:t>
            </a:r>
            <a:r>
              <a:rPr lang="ar-IQ" sz="3600" dirty="0">
                <a:solidFill>
                  <a:srgbClr val="C00000"/>
                </a:solidFill>
              </a:rPr>
              <a:t> </a:t>
            </a:r>
            <a:br>
              <a:rPr lang="ar-IQ" sz="3600" dirty="0">
                <a:solidFill>
                  <a:srgbClr val="C00000"/>
                </a:solidFill>
              </a:rPr>
            </a:br>
            <a:r>
              <a:rPr lang="ar-IQ" sz="3600" dirty="0">
                <a:solidFill>
                  <a:schemeClr val="tx1"/>
                </a:solidFill>
              </a:rPr>
              <a:t>السلسلة الغذائية هي بسيطة عندما تلاحظ أو تناقش بالنسبة لكائن حي واحد أو مجموعة من الكائنات الحية تعود لنفس النوع (</a:t>
            </a:r>
            <a:r>
              <a:rPr lang="en-US" sz="3600" dirty="0">
                <a:solidFill>
                  <a:schemeClr val="tx1"/>
                </a:solidFill>
              </a:rPr>
              <a:t>population</a:t>
            </a:r>
            <a:r>
              <a:rPr lang="ar-IQ" sz="3600" dirty="0">
                <a:solidFill>
                  <a:schemeClr val="tx1"/>
                </a:solidFill>
              </a:rPr>
              <a:t>). ولكن عند النظر إلى السلسة الغذائية في أي مجتمع </a:t>
            </a:r>
            <a:r>
              <a:rPr lang="en-US" sz="3600" dirty="0">
                <a:solidFill>
                  <a:schemeClr val="tx1"/>
                </a:solidFill>
              </a:rPr>
              <a:t>Community)</a:t>
            </a:r>
            <a:r>
              <a:rPr lang="ar-IQ" sz="3600" dirty="0">
                <a:solidFill>
                  <a:schemeClr val="tx1"/>
                </a:solidFill>
              </a:rPr>
              <a:t>) ككل يلاحظ أن السلسلة تتعقد وتتشابك العلاقات الغذائية فيما بينها مكونة ما يسمى بالشبكة الغذائية.  </a:t>
            </a:r>
            <a:endParaRPr lang="en-US" sz="3600" dirty="0">
              <a:solidFill>
                <a:schemeClr val="tx1"/>
              </a:solidFill>
            </a:endParaRPr>
          </a:p>
        </p:txBody>
      </p:sp>
    </p:spTree>
    <p:extLst>
      <p:ext uri="{BB962C8B-B14F-4D97-AF65-F5344CB8AC3E}">
        <p14:creationId xmlns:p14="http://schemas.microsoft.com/office/powerpoint/2010/main" val="416056058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7000"/>
            <a:ext cx="8229600" cy="1252728"/>
          </a:xfrm>
        </p:spPr>
        <p:txBody>
          <a:bodyPr>
            <a:noAutofit/>
          </a:bodyPr>
          <a:lstStyle/>
          <a:p>
            <a:pPr algn="just" rtl="1"/>
            <a:r>
              <a:rPr lang="ar-IQ" sz="3600" dirty="0">
                <a:solidFill>
                  <a:schemeClr val="tx1"/>
                </a:solidFill>
              </a:rPr>
              <a:t>يتميز هرم الطاقة بقاعدة عريضة وتتعاقبها مستويات ذات قيم أوطأ للطاقة</a:t>
            </a:r>
            <a:r>
              <a:rPr lang="en-CA" sz="3600" dirty="0">
                <a:solidFill>
                  <a:schemeClr val="tx1"/>
                </a:solidFill>
              </a:rPr>
              <a:t> </a:t>
            </a:r>
            <a:r>
              <a:rPr lang="ar-IQ" sz="3600" dirty="0">
                <a:solidFill>
                  <a:schemeClr val="tx1"/>
                </a:solidFill>
              </a:rPr>
              <a:t> ويمكن تفسير هذه الظاهرة بصور </a:t>
            </a:r>
            <a:r>
              <a:rPr lang="ar-IQ" sz="3600" dirty="0" err="1">
                <a:solidFill>
                  <a:schemeClr val="tx1"/>
                </a:solidFill>
              </a:rPr>
              <a:t>اوضح</a:t>
            </a:r>
            <a:r>
              <a:rPr lang="ar-IQ" sz="3600" dirty="0">
                <a:solidFill>
                  <a:schemeClr val="tx1"/>
                </a:solidFill>
              </a:rPr>
              <a:t> : إن ما يتناوله الفرد الواحد من الطعام (الطاقة الحرارية كالبروتين والدهون) تأتي من المحاصيل الحقلية (خاصة الحنطة والرز) حيث توفر ما مجموعة 52.4% من السعرات الحرارية وحوالي 47.4 من البروتين، بينما توفر المنتجات الحيوانية 16.7% فقط من السعرات الحارية و 31.7% من البروتين مع العلم إن المنتجات الحيوانية تكون غالية الثمن.  </a:t>
            </a:r>
            <a:endParaRPr lang="en-US" sz="3600" dirty="0">
              <a:solidFill>
                <a:schemeClr val="tx1"/>
              </a:solidFill>
            </a:endParaRPr>
          </a:p>
        </p:txBody>
      </p:sp>
    </p:spTree>
    <p:extLst>
      <p:ext uri="{BB962C8B-B14F-4D97-AF65-F5344CB8AC3E}">
        <p14:creationId xmlns:p14="http://schemas.microsoft.com/office/powerpoint/2010/main" val="50025021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252728"/>
          </a:xfrm>
        </p:spPr>
        <p:txBody>
          <a:bodyPr>
            <a:noAutofit/>
          </a:bodyPr>
          <a:lstStyle/>
          <a:p>
            <a:pPr algn="r" rtl="1"/>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r>
              <a:rPr lang="ar-IQ" sz="4000" dirty="0">
                <a:solidFill>
                  <a:schemeClr val="tx1"/>
                </a:solidFill>
              </a:rPr>
              <a:t>                وحدات هرم الطاقة</a:t>
            </a:r>
            <a:br>
              <a:rPr lang="ar-IQ" sz="4000" dirty="0">
                <a:solidFill>
                  <a:schemeClr val="tx1"/>
                </a:solidFill>
              </a:rPr>
            </a:br>
            <a:r>
              <a:rPr lang="ar-IQ" sz="4000" dirty="0">
                <a:solidFill>
                  <a:schemeClr val="tx1"/>
                </a:solidFill>
              </a:rPr>
              <a:t>كيلو سعرة/ م2/سنة</a:t>
            </a:r>
            <a:br>
              <a:rPr lang="ar-IQ" sz="4000" dirty="0">
                <a:solidFill>
                  <a:schemeClr val="tx1"/>
                </a:solidFill>
              </a:rPr>
            </a:br>
            <a:r>
              <a:rPr lang="ar-IQ" sz="4000" dirty="0">
                <a:solidFill>
                  <a:schemeClr val="tx1"/>
                </a:solidFill>
              </a:rPr>
              <a:t>سعرة/م2/سنة</a:t>
            </a:r>
            <a:r>
              <a:rPr lang="en-CA" sz="4000" dirty="0">
                <a:solidFill>
                  <a:schemeClr val="tx1"/>
                </a:solidFill>
              </a:rPr>
              <a:t> </a:t>
            </a:r>
            <a:r>
              <a:rPr lang="ar-IQ" sz="4000" dirty="0">
                <a:solidFill>
                  <a:schemeClr val="tx1"/>
                </a:solidFill>
              </a:rPr>
              <a:t> </a:t>
            </a:r>
            <a:r>
              <a:rPr lang="en-CA" sz="4000" dirty="0">
                <a:solidFill>
                  <a:schemeClr val="tx1"/>
                </a:solidFill>
              </a:rPr>
              <a:t>  </a:t>
            </a:r>
            <a:br>
              <a:rPr lang="ar-IQ" sz="4000" dirty="0">
                <a:solidFill>
                  <a:schemeClr val="tx1"/>
                </a:solidFill>
              </a:rPr>
            </a:br>
            <a:r>
              <a:rPr lang="ar-IQ" sz="4000" dirty="0">
                <a:solidFill>
                  <a:schemeClr val="tx1"/>
                </a:solidFill>
              </a:rPr>
              <a:t>كيلو جول/م2/ سنة</a:t>
            </a:r>
            <a:r>
              <a:rPr lang="en-CA" sz="4000" dirty="0">
                <a:solidFill>
                  <a:schemeClr val="tx1"/>
                </a:solidFill>
              </a:rPr>
              <a:t>  </a:t>
            </a:r>
            <a:r>
              <a:rPr lang="ar-IQ" sz="4000" dirty="0">
                <a:solidFill>
                  <a:schemeClr val="tx1"/>
                </a:solidFill>
              </a:rPr>
              <a:t> </a:t>
            </a:r>
            <a:r>
              <a:rPr lang="en-CA" sz="4000" dirty="0">
                <a:solidFill>
                  <a:schemeClr val="tx1"/>
                </a:solidFill>
              </a:rPr>
              <a:t> </a:t>
            </a:r>
            <a:r>
              <a:rPr lang="ar-IQ" sz="4000" dirty="0">
                <a:solidFill>
                  <a:schemeClr val="tx1"/>
                </a:solidFill>
              </a:rPr>
              <a:t>  </a:t>
            </a: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br>
              <a:rPr lang="ar-IQ" sz="4000" dirty="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3925000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564904"/>
            <a:ext cx="7520940" cy="548640"/>
          </a:xfrm>
        </p:spPr>
        <p:txBody>
          <a:bodyPr>
            <a:normAutofit fontScale="90000"/>
          </a:bodyPr>
          <a:lstStyle/>
          <a:p>
            <a:r>
              <a:rPr lang="ar-IQ" sz="9600" cap="none" dirty="0">
                <a:solidFill>
                  <a:srgbClr val="FF0000"/>
                </a:solidFill>
                <a:latin typeface="Aldhabi" pitchFamily="2" charset="-78"/>
                <a:cs typeface="Aldhabi" pitchFamily="2" charset="-78"/>
              </a:rPr>
              <a:t>شكراً لحسن الأصغاء والمتابعة</a:t>
            </a:r>
            <a:endParaRPr lang="en-US" dirty="0"/>
          </a:p>
        </p:txBody>
      </p:sp>
    </p:spTree>
    <p:extLst>
      <p:ext uri="{BB962C8B-B14F-4D97-AF65-F5344CB8AC3E}">
        <p14:creationId xmlns:p14="http://schemas.microsoft.com/office/powerpoint/2010/main" val="165639277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252728"/>
          </a:xfrm>
        </p:spPr>
        <p:txBody>
          <a:bodyPr>
            <a:noAutofit/>
          </a:bodyPr>
          <a:lstStyle/>
          <a:p>
            <a:pPr algn="r" rtl="1"/>
            <a:r>
              <a:rPr lang="en-US" dirty="0">
                <a:solidFill>
                  <a:srgbClr val="C00000"/>
                </a:solidFill>
              </a:rPr>
              <a:t>Food webs                   </a:t>
            </a:r>
            <a:endParaRPr lang="en-US" dirty="0">
              <a:solidFill>
                <a:schemeClr val="tx1"/>
              </a:solidFill>
            </a:endParaRPr>
          </a:p>
        </p:txBody>
      </p:sp>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1981200"/>
            <a:ext cx="70104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1279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252728"/>
          </a:xfrm>
        </p:spPr>
        <p:txBody>
          <a:bodyPr>
            <a:normAutofit/>
          </a:bodyPr>
          <a:lstStyle/>
          <a:p>
            <a:pPr algn="l" rtl="1"/>
            <a:r>
              <a:rPr lang="en-US" dirty="0">
                <a:solidFill>
                  <a:schemeClr val="tx1"/>
                </a:solidFill>
              </a:rPr>
              <a:t>Q/ what is food webs?</a:t>
            </a:r>
          </a:p>
        </p:txBody>
      </p:sp>
    </p:spTree>
    <p:extLst>
      <p:ext uri="{BB962C8B-B14F-4D97-AF65-F5344CB8AC3E}">
        <p14:creationId xmlns:p14="http://schemas.microsoft.com/office/powerpoint/2010/main" val="3296316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252728"/>
          </a:xfrm>
        </p:spPr>
        <p:txBody>
          <a:bodyPr>
            <a:noAutofit/>
          </a:bodyPr>
          <a:lstStyle/>
          <a:p>
            <a:pPr algn="just" rtl="1"/>
            <a:r>
              <a:rPr lang="ar-IQ" sz="3600" dirty="0">
                <a:solidFill>
                  <a:srgbClr val="7030A0"/>
                </a:solidFill>
              </a:rPr>
              <a:t>تكون الشبكة الغذائية بسيطة </a:t>
            </a:r>
            <a:r>
              <a:rPr lang="ar-IQ" sz="3600" dirty="0">
                <a:solidFill>
                  <a:schemeClr val="tx1"/>
                </a:solidFill>
              </a:rPr>
              <a:t>في المناطق التي تحتوي أنواع قليلة من الكائنات الحية كما هو الحال في القطبين والمناطق القاحلة </a:t>
            </a:r>
            <a:r>
              <a:rPr lang="ar-IQ" sz="3600" dirty="0">
                <a:solidFill>
                  <a:srgbClr val="C00000"/>
                </a:solidFill>
              </a:rPr>
              <a:t>وتتعقد الشبكة كلما ازداد عدد الأنواع داخل الوحدة البيئية </a:t>
            </a:r>
            <a:r>
              <a:rPr lang="ar-IQ" sz="3600" dirty="0">
                <a:solidFill>
                  <a:schemeClr val="tx1"/>
                </a:solidFill>
              </a:rPr>
              <a:t>كما في </a:t>
            </a:r>
            <a:r>
              <a:rPr lang="ar-IQ" sz="3600" dirty="0">
                <a:solidFill>
                  <a:srgbClr val="FF0000"/>
                </a:solidFill>
              </a:rPr>
              <a:t>المناطق الاستوائية </a:t>
            </a:r>
            <a:r>
              <a:rPr lang="ar-IQ" sz="3600" dirty="0">
                <a:solidFill>
                  <a:schemeClr val="tx1"/>
                </a:solidFill>
              </a:rPr>
              <a:t>أو في المحيطات </a:t>
            </a:r>
            <a:r>
              <a:rPr lang="ar-IQ" sz="3600" dirty="0">
                <a:solidFill>
                  <a:schemeClr val="tx2"/>
                </a:solidFill>
              </a:rPr>
              <a:t>لكنها تكون أعقد في المناطق المنتجة كما في الأنهار</a:t>
            </a:r>
            <a:r>
              <a:rPr lang="ar-IQ" sz="3600" dirty="0">
                <a:solidFill>
                  <a:schemeClr val="tx1"/>
                </a:solidFill>
              </a:rPr>
              <a:t> </a:t>
            </a:r>
            <a:r>
              <a:rPr lang="ar-IQ" sz="3600" dirty="0">
                <a:solidFill>
                  <a:srgbClr val="FF0000"/>
                </a:solidFill>
              </a:rPr>
              <a:t>أما في البحيرات والبرك تكون الشبكة الغذائية ابسط مقارنةً بالأنهر</a:t>
            </a:r>
            <a:r>
              <a:rPr lang="ar-IQ" sz="3600" dirty="0">
                <a:solidFill>
                  <a:schemeClr val="tx1"/>
                </a:solidFill>
              </a:rPr>
              <a:t>. </a:t>
            </a:r>
            <a:endParaRPr lang="en-US" sz="3600" dirty="0">
              <a:solidFill>
                <a:schemeClr val="tx1"/>
              </a:solidFill>
            </a:endParaRPr>
          </a:p>
        </p:txBody>
      </p:sp>
      <p:sp>
        <p:nvSpPr>
          <p:cNvPr id="3" name="AutoShape 2" descr="الفرق بين السلسلة الغذائية والشبكة الغذائية | قارن الفرق بين المصطلحات  المتشابهة - علم -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831103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IQ" dirty="0">
                <a:solidFill>
                  <a:schemeClr val="tx1"/>
                </a:solidFill>
              </a:rPr>
              <a:t>الفرق بين السلسلة الغذائية والشبكة الغذائية</a:t>
            </a:r>
            <a:endParaRPr lang="en-US" dirty="0">
              <a:solidFill>
                <a:schemeClr val="tx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19600" y="5791200"/>
            <a:ext cx="3276600" cy="304800"/>
          </a:xfrm>
          <a:prstGeom prst="rect">
            <a:avLst/>
          </a:prstGeom>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3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252728"/>
          </a:xfrm>
        </p:spPr>
        <p:txBody>
          <a:bodyPr>
            <a:normAutofit/>
          </a:bodyPr>
          <a:lstStyle/>
          <a:p>
            <a:pPr algn="just" rtl="1"/>
            <a:r>
              <a:rPr lang="en-US" dirty="0">
                <a:solidFill>
                  <a:schemeClr val="tx1"/>
                </a:solidFill>
              </a:rPr>
              <a:t>Food simple of web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848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0812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0"/>
            <a:ext cx="8839200" cy="1252728"/>
          </a:xfrm>
        </p:spPr>
        <p:txBody>
          <a:bodyPr>
            <a:normAutofit fontScale="90000"/>
          </a:bodyPr>
          <a:lstStyle/>
          <a:p>
            <a:pPr algn="just" rtl="1"/>
            <a:r>
              <a:rPr lang="ar-IQ" sz="4000" dirty="0">
                <a:solidFill>
                  <a:srgbClr val="C00000"/>
                </a:solidFill>
              </a:rPr>
              <a:t>التركيب </a:t>
            </a:r>
            <a:r>
              <a:rPr lang="ar-IQ" sz="4000" dirty="0" err="1">
                <a:solidFill>
                  <a:srgbClr val="C00000"/>
                </a:solidFill>
              </a:rPr>
              <a:t>الأغتذائي</a:t>
            </a:r>
            <a:r>
              <a:rPr lang="en-US" sz="4000" dirty="0">
                <a:solidFill>
                  <a:srgbClr val="C00000"/>
                </a:solidFill>
              </a:rPr>
              <a:t>  Tropical structure </a:t>
            </a:r>
            <a:r>
              <a:rPr lang="ar-IQ" sz="4000" dirty="0">
                <a:solidFill>
                  <a:srgbClr val="C00000"/>
                </a:solidFill>
              </a:rPr>
              <a:t>  </a:t>
            </a:r>
            <a:br>
              <a:rPr lang="ar-IQ" sz="4000" dirty="0">
                <a:solidFill>
                  <a:schemeClr val="tx1"/>
                </a:solidFill>
              </a:rPr>
            </a:br>
            <a:r>
              <a:rPr lang="ar-IQ" sz="4000" dirty="0">
                <a:solidFill>
                  <a:schemeClr val="tx1"/>
                </a:solidFill>
              </a:rPr>
              <a:t>هي هو عبارة عن</a:t>
            </a:r>
            <a:r>
              <a:rPr lang="ar-IQ" sz="4000" dirty="0">
                <a:solidFill>
                  <a:prstClr val="black"/>
                </a:solidFill>
              </a:rPr>
              <a:t> مكونات</a:t>
            </a:r>
            <a:r>
              <a:rPr lang="ar-IQ" sz="4000" dirty="0">
                <a:solidFill>
                  <a:schemeClr val="tx1"/>
                </a:solidFill>
              </a:rPr>
              <a:t> ومحتويات كل مرحلة (أو مستوى غذائي) من مرحل السلسلة الغذائية في النظام البيئي.</a:t>
            </a:r>
            <a:r>
              <a:rPr lang="en-US" sz="4000" dirty="0">
                <a:solidFill>
                  <a:schemeClr val="tx1"/>
                </a:solidFill>
              </a:rPr>
              <a:t>              </a:t>
            </a:r>
            <a:r>
              <a:rPr lang="ar-IQ" sz="4000" dirty="0">
                <a:solidFill>
                  <a:schemeClr val="tx1"/>
                </a:solidFill>
              </a:rPr>
              <a:t> </a:t>
            </a:r>
            <a:br>
              <a:rPr lang="ar-IQ" sz="4000" dirty="0">
                <a:solidFill>
                  <a:schemeClr val="tx1"/>
                </a:solidFill>
              </a:rPr>
            </a:br>
            <a:r>
              <a:rPr lang="ar-IQ" sz="4000" dirty="0">
                <a:solidFill>
                  <a:schemeClr val="tx1"/>
                </a:solidFill>
              </a:rPr>
              <a:t>يختلف التركيب </a:t>
            </a:r>
            <a:r>
              <a:rPr lang="ar-IQ" sz="4000" dirty="0" err="1">
                <a:solidFill>
                  <a:schemeClr val="tx1"/>
                </a:solidFill>
              </a:rPr>
              <a:t>الأغتذائي</a:t>
            </a:r>
            <a:r>
              <a:rPr lang="ar-IQ" sz="4000" dirty="0">
                <a:solidFill>
                  <a:schemeClr val="tx1"/>
                </a:solidFill>
              </a:rPr>
              <a:t> </a:t>
            </a:r>
            <a:r>
              <a:rPr lang="en-US" sz="4000" dirty="0">
                <a:solidFill>
                  <a:srgbClr val="C00000"/>
                </a:solidFill>
              </a:rPr>
              <a:t>Tropical structure </a:t>
            </a:r>
            <a:r>
              <a:rPr lang="ar-IQ" sz="4000" dirty="0">
                <a:solidFill>
                  <a:srgbClr val="C00000"/>
                </a:solidFill>
              </a:rPr>
              <a:t>  </a:t>
            </a:r>
            <a:r>
              <a:rPr lang="ar-IQ" sz="4000" dirty="0">
                <a:solidFill>
                  <a:schemeClr val="tx1"/>
                </a:solidFill>
              </a:rPr>
              <a:t>باختلاف مواقع المراحل ضمن السلسلة الغذائية حيث </a:t>
            </a:r>
            <a:r>
              <a:rPr lang="ar-IQ" sz="4000" dirty="0" err="1">
                <a:solidFill>
                  <a:schemeClr val="tx1"/>
                </a:solidFill>
              </a:rPr>
              <a:t>ان</a:t>
            </a:r>
            <a:r>
              <a:rPr lang="ar-IQ" sz="4000" dirty="0">
                <a:solidFill>
                  <a:schemeClr val="tx1"/>
                </a:solidFill>
              </a:rPr>
              <a:t> الكائنات الحية ذاتية التغذية  </a:t>
            </a:r>
            <a:r>
              <a:rPr lang="en-US" sz="4000" dirty="0">
                <a:solidFill>
                  <a:schemeClr val="tx1"/>
                </a:solidFill>
              </a:rPr>
              <a:t>Autotrophs</a:t>
            </a:r>
            <a:r>
              <a:rPr lang="ar-IQ" sz="4000" dirty="0">
                <a:solidFill>
                  <a:schemeClr val="tx1"/>
                </a:solidFill>
              </a:rPr>
              <a:t> تشمل المرحلة الأولى في السلاسل الغذائية والتي تعرف بالمنتج </a:t>
            </a:r>
            <a:r>
              <a:rPr lang="en-US" sz="4000" dirty="0">
                <a:solidFill>
                  <a:schemeClr val="tx1"/>
                </a:solidFill>
              </a:rPr>
              <a:t>Producer</a:t>
            </a:r>
            <a:r>
              <a:rPr lang="ar-IQ" sz="4000" dirty="0">
                <a:solidFill>
                  <a:schemeClr val="tx1"/>
                </a:solidFill>
              </a:rPr>
              <a:t> وتسمى بالمستوى </a:t>
            </a:r>
            <a:r>
              <a:rPr lang="ar-IQ" sz="4000" dirty="0" err="1">
                <a:solidFill>
                  <a:schemeClr val="tx1"/>
                </a:solidFill>
              </a:rPr>
              <a:t>الأغتذائي</a:t>
            </a:r>
            <a:r>
              <a:rPr lang="ar-IQ" sz="4000" dirty="0">
                <a:solidFill>
                  <a:schemeClr val="tx1"/>
                </a:solidFill>
              </a:rPr>
              <a:t> الأول</a:t>
            </a:r>
            <a:r>
              <a:rPr lang="en-US" sz="3600" dirty="0">
                <a:solidFill>
                  <a:srgbClr val="202124"/>
                </a:solidFill>
                <a:latin typeface="Helvetica Neue"/>
              </a:rPr>
              <a:t> First tropical level</a:t>
            </a:r>
            <a:r>
              <a:rPr lang="ar-IQ" sz="4000" dirty="0">
                <a:solidFill>
                  <a:schemeClr val="tx1"/>
                </a:solidFill>
              </a:rPr>
              <a:t> والتي تستمد طاقتها من الشمس مباشرةً.</a:t>
            </a:r>
            <a:endParaRPr lang="en-US" sz="4000" dirty="0">
              <a:solidFill>
                <a:schemeClr val="tx1"/>
              </a:solidFill>
            </a:endParaRPr>
          </a:p>
        </p:txBody>
      </p:sp>
    </p:spTree>
    <p:extLst>
      <p:ext uri="{BB962C8B-B14F-4D97-AF65-F5344CB8AC3E}">
        <p14:creationId xmlns:p14="http://schemas.microsoft.com/office/powerpoint/2010/main" val="606932706"/>
      </p:ext>
    </p:extLst>
  </p:cSld>
  <p:clrMapOvr>
    <a:masterClrMapping/>
  </p:clrMapOvr>
  <p:transition spd="slow">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13156</TotalTime>
  <Words>1021</Words>
  <Application>Microsoft Office PowerPoint</Application>
  <PresentationFormat>On-screen Show (4:3)</PresentationFormat>
  <Paragraphs>34</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Aldhabi</vt:lpstr>
      <vt:lpstr>Arabic Typesetting</vt:lpstr>
      <vt:lpstr>bein</vt:lpstr>
      <vt:lpstr>Calibri</vt:lpstr>
      <vt:lpstr>Candara</vt:lpstr>
      <vt:lpstr>Franklin Gothic Book</vt:lpstr>
      <vt:lpstr>Franklin Gothic Medium</vt:lpstr>
      <vt:lpstr>Helvetica Neue</vt:lpstr>
      <vt:lpstr>Symbol</vt:lpstr>
      <vt:lpstr>1_Waveform</vt:lpstr>
      <vt:lpstr>علم البيئة والتلوث المرحلة الثالثة  المحاضرة السابعة أ.م.د سجاد عبد الغني عبدالله   </vt:lpstr>
      <vt:lpstr>الفصل الخامس  الإنتاجيةProductivity  </vt:lpstr>
      <vt:lpstr> الشبكات الغذائية                                     Food webs  السلسلة الغذائية هي بسيطة عندما تلاحظ أو تناقش بالنسبة لكائن حي واحد أو مجموعة من الكائنات الحية تعود لنفس النوع (population). ولكن عند النظر إلى السلسة الغذائية في أي مجتمع Community)) ككل يلاحظ أن السلسلة تتعقد وتتشابك العلاقات الغذائية فيما بينها مكونة ما يسمى بالشبكة الغذائية.  </vt:lpstr>
      <vt:lpstr>Food webs                   </vt:lpstr>
      <vt:lpstr>Q/ what is food webs?</vt:lpstr>
      <vt:lpstr>تكون الشبكة الغذائية بسيطة في المناطق التي تحتوي أنواع قليلة من الكائنات الحية كما هو الحال في القطبين والمناطق القاحلة وتتعقد الشبكة كلما ازداد عدد الأنواع داخل الوحدة البيئية كما في المناطق الاستوائية أو في المحيطات لكنها تكون أعقد في المناطق المنتجة كما في الأنهار أما في البحيرات والبرك تكون الشبكة الغذائية ابسط مقارنةً بالأنهر. </vt:lpstr>
      <vt:lpstr>الفرق بين السلسلة الغذائية والشبكة الغذائية</vt:lpstr>
      <vt:lpstr>Food simple of web             </vt:lpstr>
      <vt:lpstr>التركيب الأغتذائي  Tropical structure    هي هو عبارة عن مكونات ومحتويات كل مرحلة (أو مستوى غذائي) من مرحل السلسلة الغذائية في النظام البيئي.                يختلف التركيب الأغتذائي Tropical structure   باختلاف مواقع المراحل ضمن السلسلة الغذائية حيث ان الكائنات الحية ذاتية التغذية  Autotrophs تشمل المرحلة الأولى في السلاسل الغذائية والتي تعرف بالمنتج Producer وتسمى بالمستوى الأغتذائي الأول First tropical level والتي تستمد طاقتها من الشمس مباشرةً.</vt:lpstr>
      <vt:lpstr>ويختلف تركيب المرحلة باختلاف مواقع السلاسل الغذائية فقد تكون الهائمات النباتية في المحيطات أو تتكون من الهائمات النباتية والنباتات الراقية في البرك والمستنقعات والأهوار أو تتكون من الأعشاب والحشائش والأدغال والأشجار في بيئة اليابسة.</vt:lpstr>
      <vt:lpstr>إن النظم البيئية ذات التراكيب الأغتذائية البسيطة Simple tropical structure    تكون عادةً أكثر تعرضاً لتغيرات عنيفة بالمقارنة بالنظم البيئية ذات التراكيب الأغتذائية المعقدة Complex tropical structure    على سبيل المثال يلاحظ عند تضرر إنتاج الأشنات في البيئة القطبيىة الأرضية فأن النظام البيئي سوف يتضرر بأجمعه بسبب إن ديمومة الحياة تعتمد على الأشنات حصراً. </vt:lpstr>
      <vt:lpstr>في حين يلاحظ في النظم البيئية الأخرى مثل المناطق المعتدلة والأستوائية التي توفر مؤنات غذائية) Complex tropical structure   ) بديلة فأن الفقدان المؤقت لأي نوع لا يعرض بالضرورة النظام بأجمعه للخطر. </vt:lpstr>
      <vt:lpstr>الأهرام البيئية               Ecological   أن الطاقة التي تمر خلال السلسلة الغذائية او الشبكة الغذائية يفقد باستمرار خلال المستويات الأغتذائية المختلفة ويستعمل مصطلح الكفاءة البيئية Ecological efficiency.</vt:lpstr>
      <vt:lpstr>إن ظاهرة فقدان الطاقة هي احدى مظاهر السلسلة الغذائية ، وان العلاقة بين الأفعال الحيوية وحجم الكائن الحي والتي هي علاقة عكسية عادة تؤدي لتمييز نظام بيئي عن نظام بيئي أخر في بقاع الكرة الأرضية المتباينة مثل البحيرات والغابات والجزر وغيرها</vt:lpstr>
      <vt:lpstr>                     </vt:lpstr>
      <vt:lpstr>هرم الطاقةEnergy pyramids  </vt:lpstr>
      <vt:lpstr>ما يجري داخل النظام البيئي من الفعاليات الحيوية والعلاقات للأفراد ضمن النوعية (Intra specific relationship)  أو البين نوعية (Inter specific relationship)  بشتى أنواعها التنافسية والتكافلية ولتعايشيه وغيرها بين الكائنات الحية ضمن النظام والتي تشكل احدى الركائز الأساسية لأي نظام بيئي قد يمكن التعبير عنها بوسائل أخرى غير السلسلة الغذائية أو الشبكة الغذائية بالرغم من إن المفهوم والغاية قد تختلف.</vt:lpstr>
      <vt:lpstr>يلاحظ ضمن الهرم الغذائي Ecological pyramid  ان القاعدة تشكل المستوى الأغتذائي الأول حيث تكون اعرض من المستويات الأغتذائية التي تليها وبهذا تتوضح إن ما يحتويه هذا المستوى ( القاعدة) الأول من الطاقة أو الكتلة الحيوية Biomass هو اكثر المستويات المتعاقبة الأخرى.</vt:lpstr>
      <vt:lpstr>Ecological pyramid</vt:lpstr>
      <vt:lpstr>وبأسلوب أخر يمكن في الهرم البيئي توضيح كمية الطاقة المتهيئة من أي مستوى اغتذائي إلى أخر الذي يليه من جهة وكمية الطاقة المتدفقة إلى خارج المستوى الاغتذائي (الطاقة الغير مستغلة) وهذه تشمل الطاقة المتحولة إلى حرارة من التنفس فضلا عن الطاقة غير المستهلكة من قبل المستوى الاغتذائي المعين .</vt:lpstr>
      <vt:lpstr>Q/ What do you mean of ecological efficiency?</vt:lpstr>
      <vt:lpstr>أنواع الأهرام البيئية:-                  يمكن تقسيم الأهرام البيئية حسب طرق التعبير عنها إلى ثلاثة أنواع رئيسية وهي:                      1- الأهرام العددية The pyramids of numbers ويعبر عن النظام البيئي من الناحية الحياتية بعدد أنواع الكائنات الحية حيث تكون جميع الأنواع النباتية في منطقة ما بغض النظر عن الحجم، إذ يمكن تقدير أعداد النباتات بطريقة المربع ويوضع هذا العدد في قاعدة الهرم.</vt:lpstr>
      <vt:lpstr>The pyramids of numbers</vt:lpstr>
      <vt:lpstr>وشكل هرم الأعداد يختلف كثيراً باختلاف المناطق والمجتمعات والفصول فضلاً عن نوعية الكائنات الحية المتواجدة في النظام البيئي. </vt:lpstr>
      <vt:lpstr>2- أهرام الكتلة الحية The pyramids of biomass  تُعد اهرام الكتلة الحية نماذج هندسية لما يجري داخل النظام البيئي من تفاعلات وعلاقات بين المستويات الأغتذائية على أساس أوزانها ( الوز الجاف أو الطري) أو القيمة الحرارية في داخلها ( ضمن أفراد كل مستوى اغتذائي) أو أي مقياس أخر يدل على الكتلة الحية. لمجموع أفراد المستوى الأغتذائي</vt:lpstr>
      <vt:lpstr>The pyramids of biomass</vt:lpstr>
      <vt:lpstr>حيث يتميز النظام البيئي بكتلة كبيرة من المنتج ويليه المستهلك الأولي ثم الثانوي وهكذا لذلك إن شكل الهرم البيئي الكتلوي يكون منتظماً وهذا ما يحدث في المياه الضحلة حيث يكون المنتج كبيراً وعمراً كما موضح أعلاه، بهذا تكون قاعدة الهرم واسعة مقارنةً بالمستويات الاغتذائية.  وحدات هرم الكتلة:  كغم \ م2\سنة  أو غرام \م2\ يوم</vt:lpstr>
      <vt:lpstr>Q/ Compare between the pyramids of numbers and the pyramids of biomass.  </vt:lpstr>
      <vt:lpstr>3- أهرام الطاقة  The pyramids of energy  تعبر هذه الأهرام عن صورة كلية لمعدلات الطاقة مرور الطاقة عبر السلسلة الغذائية وهي تؤخذ جميع مصادر الطاقة ومساراتها ضمن السلسة الغذائية.</vt:lpstr>
      <vt:lpstr>يتميز هرم الطاقة بقاعدة عريضة وتتعاقبها مستويات ذات قيم أوطأ للطاقة  ويمكن تفسير هذه الظاهرة بصور اوضح : إن ما يتناوله الفرد الواحد من الطعام (الطاقة الحرارية كالبروتين والدهون) تأتي من المحاصيل الحقلية (خاصة الحنطة والرز) حيث توفر ما مجموعة 52.4% من السعرات الحرارية وحوالي 47.4 من البروتين، بينما توفر المنتجات الحيوانية 16.7% فقط من السعرات الحارية و 31.7% من البروتين مع العلم إن المنتجات الحيوانية تكون غالية الثمن.  </vt:lpstr>
      <vt:lpstr>                      وحدات هرم الطاقة كيلو سعرة/ م2/سنة سعرة/م2/سنة     كيلو جول/م2/ سنة             </vt:lpstr>
      <vt:lpstr>شكراً لحسن الأصغاء والمتابعة</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البيئة The Ecolog</dc:title>
  <dc:creator>ABOMOHAMED</dc:creator>
  <cp:lastModifiedBy>Sajad A.</cp:lastModifiedBy>
  <cp:revision>475</cp:revision>
  <dcterms:created xsi:type="dcterms:W3CDTF">2015-09-30T14:38:01Z</dcterms:created>
  <dcterms:modified xsi:type="dcterms:W3CDTF">2025-10-24T09:28:03Z</dcterms:modified>
</cp:coreProperties>
</file>